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93" r:id="rId4"/>
    <p:sldId id="289" r:id="rId5"/>
    <p:sldId id="292" r:id="rId6"/>
    <p:sldId id="291" r:id="rId7"/>
    <p:sldId id="29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13"/>
    <a:srgbClr val="993366"/>
    <a:srgbClr val="ED7D3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2C8A5A-FFA2-4B33-9D5B-8DE7C2F6607C}" v="23" dt="2020-02-10T10:04:54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Simpson" userId="40ca2267-5834-4361-9d1b-70de727d3b41" providerId="ADAL" clId="{203D2AA9-86CD-4CB5-9B80-9D97357DF454}"/>
    <pc:docChg chg="undo custSel modSld">
      <pc:chgData name="Alan Simpson" userId="40ca2267-5834-4361-9d1b-70de727d3b41" providerId="ADAL" clId="{203D2AA9-86CD-4CB5-9B80-9D97357DF454}" dt="2020-02-10T10:15:31.556" v="215" actId="14861"/>
      <pc:docMkLst>
        <pc:docMk/>
      </pc:docMkLst>
      <pc:sldChg chg="modSp mod">
        <pc:chgData name="Alan Simpson" userId="40ca2267-5834-4361-9d1b-70de727d3b41" providerId="ADAL" clId="{203D2AA9-86CD-4CB5-9B80-9D97357DF454}" dt="2020-02-10T09:57:15.230" v="3" actId="12"/>
        <pc:sldMkLst>
          <pc:docMk/>
          <pc:sldMk cId="3501631292" sldId="257"/>
        </pc:sldMkLst>
        <pc:spChg chg="mod">
          <ac:chgData name="Alan Simpson" userId="40ca2267-5834-4361-9d1b-70de727d3b41" providerId="ADAL" clId="{203D2AA9-86CD-4CB5-9B80-9D97357DF454}" dt="2020-02-10T09:57:15.230" v="3" actId="12"/>
          <ac:spMkLst>
            <pc:docMk/>
            <pc:sldMk cId="3501631292" sldId="257"/>
            <ac:spMk id="3" creationId="{33CF3885-FE14-455C-953C-94C6BE8DBE70}"/>
          </ac:spMkLst>
        </pc:spChg>
      </pc:sldChg>
      <pc:sldChg chg="addSp modSp mod">
        <pc:chgData name="Alan Simpson" userId="40ca2267-5834-4361-9d1b-70de727d3b41" providerId="ADAL" clId="{203D2AA9-86CD-4CB5-9B80-9D97357DF454}" dt="2020-02-10T10:11:22.510" v="206" actId="20577"/>
        <pc:sldMkLst>
          <pc:docMk/>
          <pc:sldMk cId="1522009271" sldId="290"/>
        </pc:sldMkLst>
        <pc:spChg chg="add mod">
          <ac:chgData name="Alan Simpson" userId="40ca2267-5834-4361-9d1b-70de727d3b41" providerId="ADAL" clId="{203D2AA9-86CD-4CB5-9B80-9D97357DF454}" dt="2020-02-10T10:11:22.510" v="206" actId="20577"/>
          <ac:spMkLst>
            <pc:docMk/>
            <pc:sldMk cId="1522009271" sldId="290"/>
            <ac:spMk id="5" creationId="{DA8942BD-423C-448A-B5ED-9173EEF9E207}"/>
          </ac:spMkLst>
        </pc:spChg>
      </pc:sldChg>
      <pc:sldChg chg="modSp mod">
        <pc:chgData name="Alan Simpson" userId="40ca2267-5834-4361-9d1b-70de727d3b41" providerId="ADAL" clId="{203D2AA9-86CD-4CB5-9B80-9D97357DF454}" dt="2020-02-10T10:15:31.556" v="215" actId="14861"/>
        <pc:sldMkLst>
          <pc:docMk/>
          <pc:sldMk cId="4114301028" sldId="292"/>
        </pc:sldMkLst>
        <pc:spChg chg="mod">
          <ac:chgData name="Alan Simpson" userId="40ca2267-5834-4361-9d1b-70de727d3b41" providerId="ADAL" clId="{203D2AA9-86CD-4CB5-9B80-9D97357DF454}" dt="2020-02-10T09:59:07.158" v="10" actId="14100"/>
          <ac:spMkLst>
            <pc:docMk/>
            <pc:sldMk cId="4114301028" sldId="292"/>
            <ac:spMk id="2" creationId="{4C097706-4B50-4636-8CBD-F256EDDF6EB0}"/>
          </ac:spMkLst>
        </pc:spChg>
        <pc:picChg chg="mod">
          <ac:chgData name="Alan Simpson" userId="40ca2267-5834-4361-9d1b-70de727d3b41" providerId="ADAL" clId="{203D2AA9-86CD-4CB5-9B80-9D97357DF454}" dt="2020-02-10T10:15:31.556" v="215" actId="14861"/>
          <ac:picMkLst>
            <pc:docMk/>
            <pc:sldMk cId="4114301028" sldId="292"/>
            <ac:picMk id="7" creationId="{1C1F02C6-A250-43C9-9330-96A0EEC29038}"/>
          </ac:picMkLst>
        </pc:picChg>
      </pc:sldChg>
      <pc:sldChg chg="modSp mod">
        <pc:chgData name="Alan Simpson" userId="40ca2267-5834-4361-9d1b-70de727d3b41" providerId="ADAL" clId="{203D2AA9-86CD-4CB5-9B80-9D97357DF454}" dt="2020-02-10T09:57:59.978" v="6" actId="20577"/>
        <pc:sldMkLst>
          <pc:docMk/>
          <pc:sldMk cId="2310261869" sldId="293"/>
        </pc:sldMkLst>
        <pc:spChg chg="mod">
          <ac:chgData name="Alan Simpson" userId="40ca2267-5834-4361-9d1b-70de727d3b41" providerId="ADAL" clId="{203D2AA9-86CD-4CB5-9B80-9D97357DF454}" dt="2020-02-10T09:57:59.978" v="6" actId="20577"/>
          <ac:spMkLst>
            <pc:docMk/>
            <pc:sldMk cId="2310261869" sldId="293"/>
            <ac:spMk id="3" creationId="{4CA854A7-0F68-4132-85C8-41C405325C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56485-666D-4CFA-9DBB-C4313A57996A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AD429-858D-451E-9615-29D692D64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88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AD429-858D-451E-9615-29D692D643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3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AD429-858D-451E-9615-29D692D643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688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AD429-858D-451E-9615-29D692D643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92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Introduction</a:t>
            </a:r>
            <a:endParaRPr lang="en-GB" sz="4000" dirty="0"/>
          </a:p>
          <a:p>
            <a:pPr lvl="1"/>
            <a:r>
              <a:rPr lang="en-GB" dirty="0"/>
              <a:t>Provides rationale, i.e. why is this a problem now (industry trends, etc.). include case study examples across sectors.</a:t>
            </a:r>
            <a:endParaRPr lang="en-GB" sz="3600" dirty="0"/>
          </a:p>
          <a:p>
            <a:pPr lvl="1"/>
            <a:r>
              <a:rPr lang="en-GB" dirty="0"/>
              <a:t>Background aims and scope, target audience. Overall approach – not a standard but useful guidance in developing (domain specific) standards</a:t>
            </a:r>
            <a:endParaRPr lang="en-GB" sz="3600" dirty="0"/>
          </a:p>
          <a:p>
            <a:pPr lvl="1"/>
            <a:r>
              <a:rPr lang="en-GB" dirty="0"/>
              <a:t>Terms, definitions and glossary (in annex)</a:t>
            </a:r>
            <a:endParaRPr lang="en-GB" sz="3600" dirty="0"/>
          </a:p>
          <a:p>
            <a:pPr lvl="0"/>
            <a:r>
              <a:rPr lang="en-GB" dirty="0"/>
              <a:t>Services </a:t>
            </a:r>
            <a:endParaRPr lang="en-GB" sz="4000" dirty="0"/>
          </a:p>
          <a:p>
            <a:pPr lvl="1"/>
            <a:r>
              <a:rPr lang="en-GB" dirty="0"/>
              <a:t>Definition(s) of Service – addressing distinction from “systems” or “products”</a:t>
            </a:r>
            <a:endParaRPr lang="en-GB" sz="3600" dirty="0"/>
          </a:p>
          <a:p>
            <a:pPr lvl="1"/>
            <a:r>
              <a:rPr lang="en-GB" dirty="0"/>
              <a:t>Examples of services from different domains</a:t>
            </a:r>
            <a:endParaRPr lang="en-GB" sz="3600" dirty="0"/>
          </a:p>
          <a:p>
            <a:pPr lvl="1"/>
            <a:r>
              <a:rPr lang="en-GB" dirty="0"/>
              <a:t>Characteristics of Services -  categorising degree of uniqueness compared to traditional “system” view. Need to stress that contracts which may be explicit or implicit. Note characteristics may not be complete or comprehensive – may need to be augmented for particular instance</a:t>
            </a:r>
            <a:endParaRPr lang="en-GB" sz="3600" dirty="0"/>
          </a:p>
          <a:p>
            <a:pPr lvl="1"/>
            <a:r>
              <a:rPr lang="en-GB" dirty="0"/>
              <a:t>Introduce (Reference) Service Based Solution Lifecycle. Perhaps based on contracting lifecycle, not design lifecycle</a:t>
            </a:r>
            <a:endParaRPr lang="en-GB" sz="3600" dirty="0"/>
          </a:p>
          <a:p>
            <a:pPr lvl="0"/>
            <a:r>
              <a:rPr lang="en-GB" dirty="0"/>
              <a:t>Principles</a:t>
            </a:r>
            <a:endParaRPr lang="en-GB" sz="4000" dirty="0"/>
          </a:p>
          <a:p>
            <a:pPr lvl="1"/>
            <a:r>
              <a:rPr lang="en-GB" dirty="0"/>
              <a:t>Statement and derivation of the 6 Assurance principles – including brief supporting description / explanation. Note changes to 1</a:t>
            </a:r>
            <a:r>
              <a:rPr lang="en-GB" baseline="30000" dirty="0"/>
              <a:t>st</a:t>
            </a:r>
            <a:r>
              <a:rPr lang="en-GB" dirty="0"/>
              <a:t> and 6</a:t>
            </a:r>
            <a:r>
              <a:rPr lang="en-GB" baseline="30000" dirty="0"/>
              <a:t>th</a:t>
            </a:r>
            <a:r>
              <a:rPr lang="en-GB" dirty="0"/>
              <a:t> principles: 1</a:t>
            </a:r>
            <a:r>
              <a:rPr lang="en-GB" baseline="30000" dirty="0"/>
              <a:t>st</a:t>
            </a:r>
            <a:r>
              <a:rPr lang="en-GB" dirty="0"/>
              <a:t> reword and remove “System”; 6</a:t>
            </a:r>
            <a:r>
              <a:rPr lang="en-GB" baseline="30000" dirty="0"/>
              <a:t>th</a:t>
            </a:r>
            <a:r>
              <a:rPr lang="en-GB" dirty="0"/>
              <a:t> change SBS to Service and delete everything after</a:t>
            </a:r>
            <a:endParaRPr lang="en-GB" sz="3600" dirty="0"/>
          </a:p>
          <a:p>
            <a:pPr lvl="1"/>
            <a:r>
              <a:rPr lang="en-GB" dirty="0"/>
              <a:t>(from DSIWG DSG) – Service Assurance Management Process? If so link to SBS Lifecycle</a:t>
            </a:r>
            <a:endParaRPr lang="en-GB" sz="3600" dirty="0"/>
          </a:p>
          <a:p>
            <a:pPr lvl="0"/>
            <a:r>
              <a:rPr lang="en-GB" dirty="0"/>
              <a:t>Objectives for each principle</a:t>
            </a:r>
            <a:endParaRPr lang="en-GB" sz="4000" dirty="0"/>
          </a:p>
          <a:p>
            <a:pPr lvl="1"/>
            <a:r>
              <a:rPr lang="en-GB" dirty="0"/>
              <a:t>Define a set of (assurance?) objectives to be met for each principle and/or each SBS Lifecycle phase</a:t>
            </a:r>
            <a:endParaRPr lang="en-GB" sz="3600" dirty="0"/>
          </a:p>
          <a:p>
            <a:pPr lvl="1"/>
            <a:r>
              <a:rPr lang="en-GB" dirty="0"/>
              <a:t>Describe context / explanation of each objective</a:t>
            </a:r>
            <a:endParaRPr lang="en-GB" sz="3600" dirty="0"/>
          </a:p>
          <a:p>
            <a:pPr lvl="1"/>
            <a:r>
              <a:rPr lang="en-GB" dirty="0"/>
              <a:t>Identify relationship between characteristics of services and objectives </a:t>
            </a:r>
            <a:endParaRPr lang="en-GB" sz="3600" dirty="0"/>
          </a:p>
          <a:p>
            <a:pPr lvl="0"/>
            <a:r>
              <a:rPr lang="en-GB" dirty="0"/>
              <a:t>Establishing the degree of robustness and confidence required in evidence to show objectives are met </a:t>
            </a:r>
            <a:endParaRPr lang="en-GB" sz="4000" dirty="0"/>
          </a:p>
          <a:p>
            <a:pPr lvl="1"/>
            <a:r>
              <a:rPr lang="en-GB" dirty="0"/>
              <a:t>Factors that influence assignment of LSAs, explaining why we don’t specify approach in the guidance (e.g. robustness or fidelity different for each sector)</a:t>
            </a:r>
            <a:endParaRPr lang="en-GB" sz="3600" dirty="0"/>
          </a:p>
          <a:p>
            <a:pPr lvl="1"/>
            <a:r>
              <a:rPr lang="en-GB" dirty="0"/>
              <a:t>Overview possible approaches  e.g. use criteria (DO-178C style), ODR-style quiz (from Data Safety Guidance), or a “risk matrix” approach</a:t>
            </a:r>
            <a:endParaRPr lang="en-GB" sz="3600" dirty="0"/>
          </a:p>
          <a:p>
            <a:pPr lvl="1"/>
            <a:r>
              <a:rPr lang="en-GB" dirty="0"/>
              <a:t> Application of ALARP and risk sharing / delegation</a:t>
            </a:r>
            <a:endParaRPr lang="en-GB" sz="3600" dirty="0"/>
          </a:p>
          <a:p>
            <a:r>
              <a:rPr lang="en-US" dirty="0"/>
              <a:t> </a:t>
            </a:r>
            <a:endParaRPr lang="en-GB" sz="4000" dirty="0"/>
          </a:p>
          <a:p>
            <a:pPr lvl="0"/>
            <a:r>
              <a:rPr lang="en-GB" dirty="0"/>
              <a:t>Guidance on Demonstrating that Objectives are Satisfied</a:t>
            </a:r>
            <a:endParaRPr lang="en-GB" sz="4000" dirty="0"/>
          </a:p>
          <a:p>
            <a:pPr lvl="1"/>
            <a:r>
              <a:rPr lang="en-GB" dirty="0"/>
              <a:t>Service Assurance Levels</a:t>
            </a:r>
            <a:endParaRPr lang="en-GB" sz="3600" dirty="0"/>
          </a:p>
          <a:p>
            <a:pPr lvl="1"/>
            <a:r>
              <a:rPr lang="en-GB" dirty="0"/>
              <a:t>Discuss process for setting objectives against LSAs (e.g. which ones apply, at which level and in which circumstances) </a:t>
            </a:r>
            <a:endParaRPr lang="en-GB" sz="3600" dirty="0"/>
          </a:p>
          <a:p>
            <a:pPr lvl="1"/>
            <a:r>
              <a:rPr lang="en-GB" dirty="0"/>
              <a:t>Describe approaches used to address issues and unique characteristics of services</a:t>
            </a:r>
            <a:endParaRPr lang="en-GB" sz="3600" dirty="0"/>
          </a:p>
          <a:p>
            <a:pPr lvl="1"/>
            <a:r>
              <a:rPr lang="en-GB" dirty="0"/>
              <a:t>Tailoring - discuss issues around achieving sufficient confidence (proportionate to LSAs) </a:t>
            </a:r>
            <a:endParaRPr lang="en-GB" sz="3600" dirty="0"/>
          </a:p>
          <a:p>
            <a:pPr lvl="0"/>
            <a:r>
              <a:rPr lang="en-GB" dirty="0"/>
              <a:t>Capturing justifications and evidence </a:t>
            </a:r>
            <a:endParaRPr lang="en-GB" sz="4000" dirty="0"/>
          </a:p>
          <a:p>
            <a:pPr lvl="1"/>
            <a:r>
              <a:rPr lang="en-GB" dirty="0"/>
              <a:t>Use of Assurance Wrappers. MP: Covered in 6c. to some extent?</a:t>
            </a:r>
            <a:endParaRPr lang="en-GB" sz="3600" dirty="0"/>
          </a:p>
          <a:p>
            <a:pPr lvl="1"/>
            <a:r>
              <a:rPr lang="en-GB" dirty="0"/>
              <a:t>Types and nature of evidence (important to include possible extensions to the “allowable evidence base” to include things like commercial agreements, SLAs, etc. Also service management/reporting/surveillance data.</a:t>
            </a:r>
            <a:endParaRPr lang="en-GB" sz="3600" dirty="0"/>
          </a:p>
          <a:p>
            <a:pPr lvl="1"/>
            <a:r>
              <a:rPr lang="en-GB" dirty="0"/>
              <a:t>Satisfaction/Confidence during change, evolution and degraded (contingency) modes</a:t>
            </a:r>
            <a:endParaRPr lang="en-GB" sz="3600" dirty="0"/>
          </a:p>
          <a:p>
            <a:pPr lvl="1"/>
            <a:r>
              <a:rPr lang="en-GB" dirty="0"/>
              <a:t>How to assess evidence (if we have time…)</a:t>
            </a:r>
            <a:endParaRPr lang="en-GB" sz="3600" dirty="0"/>
          </a:p>
          <a:p>
            <a:r>
              <a:rPr lang="en-GB" dirty="0"/>
              <a:t> </a:t>
            </a:r>
            <a:endParaRPr lang="en-GB" sz="4000" dirty="0"/>
          </a:p>
          <a:p>
            <a:r>
              <a:rPr lang="en-GB" dirty="0"/>
              <a:t>Supporting sections (Informative / Discursive) </a:t>
            </a:r>
            <a:endParaRPr lang="en-GB" sz="4000" dirty="0"/>
          </a:p>
          <a:p>
            <a:pPr lvl="0"/>
            <a:r>
              <a:rPr lang="en-GB" dirty="0"/>
              <a:t>Techniques</a:t>
            </a:r>
            <a:endParaRPr lang="en-GB" sz="4000" dirty="0"/>
          </a:p>
          <a:p>
            <a:pPr lvl="1"/>
            <a:r>
              <a:rPr lang="en-GB" dirty="0"/>
              <a:t>Service HI/HA/Swift etc. techniques to establish hazards of the Service. Also HAZOP Guidewords</a:t>
            </a:r>
            <a:endParaRPr lang="en-GB" sz="3600" dirty="0"/>
          </a:p>
          <a:p>
            <a:pPr lvl="1"/>
            <a:r>
              <a:rPr lang="en-GB" dirty="0"/>
              <a:t>Techniques to give assurance in order to meet LSA</a:t>
            </a:r>
            <a:endParaRPr lang="en-GB" sz="3600" dirty="0"/>
          </a:p>
          <a:p>
            <a:pPr lvl="0"/>
            <a:r>
              <a:rPr lang="en-GB" dirty="0"/>
              <a:t>Placeholder – service collapse, contingency and recovery</a:t>
            </a:r>
            <a:endParaRPr lang="en-GB" sz="4000" dirty="0"/>
          </a:p>
          <a:p>
            <a:pPr lvl="0"/>
            <a:r>
              <a:rPr lang="en-GB" dirty="0"/>
              <a:t>War stories [news, short summary with links]</a:t>
            </a:r>
            <a:endParaRPr lang="en-GB" sz="4000" dirty="0"/>
          </a:p>
          <a:p>
            <a:pPr lvl="0"/>
            <a:r>
              <a:rPr lang="en-GB" dirty="0"/>
              <a:t>Further work</a:t>
            </a:r>
            <a:endParaRPr lang="en-GB" sz="4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AD429-858D-451E-9615-29D692D643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660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43fb36d69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8" name="Google Shape;1218;g43fb36d695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FDBD-3D36-4C6D-B862-B4A9BC65299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7D90-AF21-4B54-8D20-25A9E963E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54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FDBD-3D36-4C6D-B862-B4A9BC65299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7D90-AF21-4B54-8D20-25A9E963E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8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FDBD-3D36-4C6D-B862-B4A9BC65299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7D90-AF21-4B54-8D20-25A9E963E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018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1">
  <p:cSld name="Title &amp; body slide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/>
          <p:nvPr/>
        </p:nvSpPr>
        <p:spPr>
          <a:xfrm rot="10800000" flipH="1">
            <a:off x="6095750" y="4396388"/>
            <a:ext cx="3060616" cy="2481113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" name="Google Shape;114;p12"/>
          <p:cNvSpPr/>
          <p:nvPr/>
        </p:nvSpPr>
        <p:spPr>
          <a:xfrm rot="10800000">
            <a:off x="6388998" y="5510060"/>
            <a:ext cx="2767552" cy="136744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" name="Google Shape;115;p12"/>
          <p:cNvSpPr/>
          <p:nvPr/>
        </p:nvSpPr>
        <p:spPr>
          <a:xfrm rot="10800000">
            <a:off x="6388998" y="5822020"/>
            <a:ext cx="2767552" cy="1055480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2138400" y="480000"/>
            <a:ext cx="6166800" cy="7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 dirty="0"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1"/>
          </p:nvPr>
        </p:nvSpPr>
        <p:spPr>
          <a:xfrm>
            <a:off x="1601250" y="2882200"/>
            <a:ext cx="5941500" cy="22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9pPr>
          </a:lstStyle>
          <a:p>
            <a:endParaRPr dirty="0"/>
          </a:p>
        </p:txBody>
      </p:sp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 rot="10800000">
            <a:off x="0" y="-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l"/>
            <a:fld id="{00000000-1234-1234-1234-123412341234}" type="slidenum">
              <a:rPr lang="es" smtClean="0"/>
              <a:pPr algn="l"/>
              <a:t>‹#›</a:t>
            </a:fld>
            <a:endParaRPr lang="es"/>
          </a:p>
        </p:txBody>
      </p:sp>
      <p:sp>
        <p:nvSpPr>
          <p:cNvPr id="119" name="Google Shape;119;p12"/>
          <p:cNvSpPr/>
          <p:nvPr/>
        </p:nvSpPr>
        <p:spPr>
          <a:xfrm flipH="1">
            <a:off x="185" y="0"/>
            <a:ext cx="2999115" cy="229782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" name="Google Shape;120;p12"/>
          <p:cNvSpPr/>
          <p:nvPr/>
        </p:nvSpPr>
        <p:spPr>
          <a:xfrm>
            <a:off x="1" y="1"/>
            <a:ext cx="2711777" cy="1266436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21;p12"/>
          <p:cNvSpPr/>
          <p:nvPr/>
        </p:nvSpPr>
        <p:spPr>
          <a:xfrm>
            <a:off x="1" y="1"/>
            <a:ext cx="2711777" cy="977519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E5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12"/>
          <p:cNvSpPr txBox="1">
            <a:spLocks noGrp="1"/>
          </p:cNvSpPr>
          <p:nvPr>
            <p:ph type="sldNum" idx="2"/>
          </p:nvPr>
        </p:nvSpPr>
        <p:spPr>
          <a:xfrm>
            <a:off x="8741702" y="6333200"/>
            <a:ext cx="4023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algn="l"/>
            <a:fld id="{00000000-1234-1234-1234-123412341234}" type="slidenum">
              <a:rPr lang="es" smtClean="0"/>
              <a:pPr algn="l"/>
              <a:t>‹#›</a:t>
            </a:fld>
            <a:endParaRPr lang="es"/>
          </a:p>
        </p:txBody>
      </p:sp>
      <p:grpSp>
        <p:nvGrpSpPr>
          <p:cNvPr id="12" name="Google Shape;8174;p70">
            <a:extLst>
              <a:ext uri="{FF2B5EF4-FFF2-40B4-BE49-F238E27FC236}">
                <a16:creationId xmlns:a16="http://schemas.microsoft.com/office/drawing/2014/main" id="{B05DE44A-4ECB-6E49-B92A-35304BBF75A6}"/>
              </a:ext>
            </a:extLst>
          </p:cNvPr>
          <p:cNvGrpSpPr/>
          <p:nvPr userDrawn="1"/>
        </p:nvGrpSpPr>
        <p:grpSpPr>
          <a:xfrm>
            <a:off x="8660319" y="6194781"/>
            <a:ext cx="341820" cy="453715"/>
            <a:chOff x="-20199150" y="3693150"/>
            <a:chExt cx="306400" cy="305025"/>
          </a:xfrm>
        </p:grpSpPr>
        <p:sp>
          <p:nvSpPr>
            <p:cNvPr id="13" name="Google Shape;8175;p70">
              <a:extLst>
                <a:ext uri="{FF2B5EF4-FFF2-40B4-BE49-F238E27FC236}">
                  <a16:creationId xmlns:a16="http://schemas.microsoft.com/office/drawing/2014/main" id="{25EEC952-9BEE-8D47-9679-255414AC5DD2}"/>
                </a:ext>
              </a:extLst>
            </p:cNvPr>
            <p:cNvSpPr/>
            <p:nvPr/>
          </p:nvSpPr>
          <p:spPr>
            <a:xfrm>
              <a:off x="-20182625" y="3762250"/>
              <a:ext cx="227650" cy="212650"/>
            </a:xfrm>
            <a:custGeom>
              <a:avLst/>
              <a:gdLst/>
              <a:ahLst/>
              <a:cxnLst/>
              <a:rect l="l" t="t" r="r" b="b"/>
              <a:pathLst>
                <a:path w="9106" h="8506" extrusionOk="0">
                  <a:moveTo>
                    <a:pt x="1862" y="1"/>
                  </a:moveTo>
                  <a:cubicBezTo>
                    <a:pt x="1462" y="1"/>
                    <a:pt x="1056" y="148"/>
                    <a:pt x="726" y="466"/>
                  </a:cubicBezTo>
                  <a:cubicBezTo>
                    <a:pt x="1" y="1222"/>
                    <a:pt x="158" y="2514"/>
                    <a:pt x="1104" y="3018"/>
                  </a:cubicBezTo>
                  <a:lnTo>
                    <a:pt x="4097" y="4687"/>
                  </a:lnTo>
                  <a:lnTo>
                    <a:pt x="5735" y="7680"/>
                  </a:lnTo>
                  <a:cubicBezTo>
                    <a:pt x="6024" y="8223"/>
                    <a:pt x="6562" y="8506"/>
                    <a:pt x="7117" y="8506"/>
                  </a:cubicBezTo>
                  <a:cubicBezTo>
                    <a:pt x="7529" y="8506"/>
                    <a:pt x="7951" y="8349"/>
                    <a:pt x="8287" y="8027"/>
                  </a:cubicBezTo>
                  <a:cubicBezTo>
                    <a:pt x="9106" y="7239"/>
                    <a:pt x="8854" y="5853"/>
                    <a:pt x="7783" y="5412"/>
                  </a:cubicBezTo>
                  <a:lnTo>
                    <a:pt x="4632" y="4152"/>
                  </a:lnTo>
                  <a:lnTo>
                    <a:pt x="3372" y="1001"/>
                  </a:lnTo>
                  <a:cubicBezTo>
                    <a:pt x="3102" y="366"/>
                    <a:pt x="2491" y="1"/>
                    <a:pt x="18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" name="Google Shape;8176;p70">
              <a:extLst>
                <a:ext uri="{FF2B5EF4-FFF2-40B4-BE49-F238E27FC236}">
                  <a16:creationId xmlns:a16="http://schemas.microsoft.com/office/drawing/2014/main" id="{6C6B8298-147E-BE4B-ACF1-4CFD368361EF}"/>
                </a:ext>
              </a:extLst>
            </p:cNvPr>
            <p:cNvSpPr/>
            <p:nvPr/>
          </p:nvSpPr>
          <p:spPr>
            <a:xfrm>
              <a:off x="-20077075" y="3785225"/>
              <a:ext cx="97700" cy="91075"/>
            </a:xfrm>
            <a:custGeom>
              <a:avLst/>
              <a:gdLst/>
              <a:ahLst/>
              <a:cxnLst/>
              <a:rect l="l" t="t" r="r" b="b"/>
              <a:pathLst>
                <a:path w="3908" h="3643" extrusionOk="0">
                  <a:moveTo>
                    <a:pt x="1187" y="1"/>
                  </a:moveTo>
                  <a:cubicBezTo>
                    <a:pt x="799" y="1"/>
                    <a:pt x="395" y="94"/>
                    <a:pt x="1" y="303"/>
                  </a:cubicBezTo>
                  <a:lnTo>
                    <a:pt x="946" y="2697"/>
                  </a:lnTo>
                  <a:lnTo>
                    <a:pt x="3372" y="3642"/>
                  </a:lnTo>
                  <a:cubicBezTo>
                    <a:pt x="3907" y="2571"/>
                    <a:pt x="3624" y="1469"/>
                    <a:pt x="2931" y="713"/>
                  </a:cubicBezTo>
                  <a:cubicBezTo>
                    <a:pt x="2473" y="275"/>
                    <a:pt x="1852" y="1"/>
                    <a:pt x="11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" name="Google Shape;8177;p70">
              <a:extLst>
                <a:ext uri="{FF2B5EF4-FFF2-40B4-BE49-F238E27FC236}">
                  <a16:creationId xmlns:a16="http://schemas.microsoft.com/office/drawing/2014/main" id="{51C3AB8C-76AD-A747-9E14-5B2C7D20776A}"/>
                </a:ext>
              </a:extLst>
            </p:cNvPr>
            <p:cNvSpPr/>
            <p:nvPr/>
          </p:nvSpPr>
          <p:spPr>
            <a:xfrm>
              <a:off x="-20051875" y="3693150"/>
              <a:ext cx="159125" cy="176850"/>
            </a:xfrm>
            <a:custGeom>
              <a:avLst/>
              <a:gdLst/>
              <a:ahLst/>
              <a:cxnLst/>
              <a:rect l="l" t="t" r="r" b="b"/>
              <a:pathLst>
                <a:path w="6365" h="7074" extrusionOk="0">
                  <a:moveTo>
                    <a:pt x="3159" y="1"/>
                  </a:moveTo>
                  <a:cubicBezTo>
                    <a:pt x="3104" y="1"/>
                    <a:pt x="3057" y="16"/>
                    <a:pt x="3025" y="48"/>
                  </a:cubicBezTo>
                  <a:lnTo>
                    <a:pt x="190" y="1466"/>
                  </a:lnTo>
                  <a:cubicBezTo>
                    <a:pt x="64" y="1529"/>
                    <a:pt x="1" y="1655"/>
                    <a:pt x="1" y="1781"/>
                  </a:cubicBezTo>
                  <a:lnTo>
                    <a:pt x="1" y="2978"/>
                  </a:lnTo>
                  <a:cubicBezTo>
                    <a:pt x="54" y="2975"/>
                    <a:pt x="107" y="2974"/>
                    <a:pt x="159" y="2974"/>
                  </a:cubicBezTo>
                  <a:cubicBezTo>
                    <a:pt x="727" y="2974"/>
                    <a:pt x="1246" y="3128"/>
                    <a:pt x="1765" y="3387"/>
                  </a:cubicBezTo>
                  <a:lnTo>
                    <a:pt x="2206" y="2631"/>
                  </a:lnTo>
                  <a:cubicBezTo>
                    <a:pt x="2249" y="2524"/>
                    <a:pt x="2379" y="2461"/>
                    <a:pt x="2507" y="2461"/>
                  </a:cubicBezTo>
                  <a:cubicBezTo>
                    <a:pt x="2568" y="2461"/>
                    <a:pt x="2628" y="2475"/>
                    <a:pt x="2679" y="2505"/>
                  </a:cubicBezTo>
                  <a:cubicBezTo>
                    <a:pt x="2836" y="2600"/>
                    <a:pt x="2899" y="2820"/>
                    <a:pt x="2773" y="2978"/>
                  </a:cubicBezTo>
                  <a:lnTo>
                    <a:pt x="2301" y="3828"/>
                  </a:lnTo>
                  <a:cubicBezTo>
                    <a:pt x="2553" y="4017"/>
                    <a:pt x="2679" y="4080"/>
                    <a:pt x="2899" y="4490"/>
                  </a:cubicBezTo>
                  <a:lnTo>
                    <a:pt x="3813" y="4238"/>
                  </a:lnTo>
                  <a:cubicBezTo>
                    <a:pt x="3832" y="4235"/>
                    <a:pt x="3852" y="4233"/>
                    <a:pt x="3872" y="4233"/>
                  </a:cubicBezTo>
                  <a:cubicBezTo>
                    <a:pt x="4045" y="4233"/>
                    <a:pt x="4226" y="4352"/>
                    <a:pt x="4254" y="4522"/>
                  </a:cubicBezTo>
                  <a:cubicBezTo>
                    <a:pt x="4285" y="4711"/>
                    <a:pt x="4159" y="4931"/>
                    <a:pt x="3970" y="4963"/>
                  </a:cubicBezTo>
                  <a:lnTo>
                    <a:pt x="3183" y="5152"/>
                  </a:lnTo>
                  <a:cubicBezTo>
                    <a:pt x="3372" y="5750"/>
                    <a:pt x="3435" y="6412"/>
                    <a:pt x="3214" y="7073"/>
                  </a:cubicBezTo>
                  <a:cubicBezTo>
                    <a:pt x="3340" y="7042"/>
                    <a:pt x="6050" y="5719"/>
                    <a:pt x="6176" y="5624"/>
                  </a:cubicBezTo>
                  <a:cubicBezTo>
                    <a:pt x="6302" y="5561"/>
                    <a:pt x="6365" y="5435"/>
                    <a:pt x="6365" y="5309"/>
                  </a:cubicBezTo>
                  <a:lnTo>
                    <a:pt x="6365" y="1718"/>
                  </a:lnTo>
                  <a:cubicBezTo>
                    <a:pt x="6365" y="1623"/>
                    <a:pt x="6302" y="1497"/>
                    <a:pt x="6176" y="1466"/>
                  </a:cubicBezTo>
                  <a:lnTo>
                    <a:pt x="3340" y="48"/>
                  </a:lnTo>
                  <a:cubicBezTo>
                    <a:pt x="3277" y="16"/>
                    <a:pt x="3214" y="1"/>
                    <a:pt x="3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8178;p70">
              <a:extLst>
                <a:ext uri="{FF2B5EF4-FFF2-40B4-BE49-F238E27FC236}">
                  <a16:creationId xmlns:a16="http://schemas.microsoft.com/office/drawing/2014/main" id="{CBFF2243-3342-8E40-9E65-E7DCCA320D9D}"/>
                </a:ext>
              </a:extLst>
            </p:cNvPr>
            <p:cNvSpPr/>
            <p:nvPr/>
          </p:nvSpPr>
          <p:spPr>
            <a:xfrm>
              <a:off x="-20155825" y="38613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221" y="1"/>
                  </a:moveTo>
                  <a:lnTo>
                    <a:pt x="63" y="158"/>
                  </a:lnTo>
                  <a:lnTo>
                    <a:pt x="0" y="190"/>
                  </a:lnTo>
                  <a:lnTo>
                    <a:pt x="3529" y="3687"/>
                  </a:lnTo>
                  <a:lnTo>
                    <a:pt x="3560" y="3655"/>
                  </a:lnTo>
                  <a:lnTo>
                    <a:pt x="3718" y="3498"/>
                  </a:lnTo>
                  <a:lnTo>
                    <a:pt x="2457" y="1230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8179;p70">
              <a:extLst>
                <a:ext uri="{FF2B5EF4-FFF2-40B4-BE49-F238E27FC236}">
                  <a16:creationId xmlns:a16="http://schemas.microsoft.com/office/drawing/2014/main" id="{CB5A1E07-B703-2741-A67B-D40216E7DD6D}"/>
                </a:ext>
              </a:extLst>
            </p:cNvPr>
            <p:cNvSpPr/>
            <p:nvPr/>
          </p:nvSpPr>
          <p:spPr>
            <a:xfrm>
              <a:off x="-20199150" y="3918025"/>
              <a:ext cx="81150" cy="80150"/>
            </a:xfrm>
            <a:custGeom>
              <a:avLst/>
              <a:gdLst/>
              <a:ahLst/>
              <a:cxnLst/>
              <a:rect l="l" t="t" r="r" b="b"/>
              <a:pathLst>
                <a:path w="3246" h="3206" extrusionOk="0">
                  <a:moveTo>
                    <a:pt x="851" y="0"/>
                  </a:moveTo>
                  <a:lnTo>
                    <a:pt x="851" y="0"/>
                  </a:lnTo>
                  <a:cubicBezTo>
                    <a:pt x="756" y="536"/>
                    <a:pt x="851" y="1134"/>
                    <a:pt x="1071" y="1670"/>
                  </a:cubicBezTo>
                  <a:lnTo>
                    <a:pt x="158" y="2584"/>
                  </a:lnTo>
                  <a:cubicBezTo>
                    <a:pt x="0" y="2741"/>
                    <a:pt x="0" y="2930"/>
                    <a:pt x="158" y="3088"/>
                  </a:cubicBezTo>
                  <a:cubicBezTo>
                    <a:pt x="237" y="3166"/>
                    <a:pt x="331" y="3206"/>
                    <a:pt x="426" y="3206"/>
                  </a:cubicBezTo>
                  <a:cubicBezTo>
                    <a:pt x="520" y="3206"/>
                    <a:pt x="615" y="3166"/>
                    <a:pt x="693" y="3088"/>
                  </a:cubicBezTo>
                  <a:lnTo>
                    <a:pt x="1607" y="2174"/>
                  </a:lnTo>
                  <a:cubicBezTo>
                    <a:pt x="2017" y="2332"/>
                    <a:pt x="2458" y="2458"/>
                    <a:pt x="2899" y="2458"/>
                  </a:cubicBezTo>
                  <a:cubicBezTo>
                    <a:pt x="3025" y="2458"/>
                    <a:pt x="3119" y="2426"/>
                    <a:pt x="3245" y="2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" name="Google Shape;8180;p70">
              <a:extLst>
                <a:ext uri="{FF2B5EF4-FFF2-40B4-BE49-F238E27FC236}">
                  <a16:creationId xmlns:a16="http://schemas.microsoft.com/office/drawing/2014/main" id="{3E7666D5-D4A3-D045-98CD-839FDDB8ED8D}"/>
                </a:ext>
              </a:extLst>
            </p:cNvPr>
            <p:cNvSpPr/>
            <p:nvPr/>
          </p:nvSpPr>
          <p:spPr>
            <a:xfrm>
              <a:off x="-20173950" y="3880200"/>
              <a:ext cx="92175" cy="92200"/>
            </a:xfrm>
            <a:custGeom>
              <a:avLst/>
              <a:gdLst/>
              <a:ahLst/>
              <a:cxnLst/>
              <a:rect l="l" t="t" r="r" b="b"/>
              <a:pathLst>
                <a:path w="3687" h="3688" extrusionOk="0">
                  <a:moveTo>
                    <a:pt x="316" y="1"/>
                  </a:moveTo>
                  <a:cubicBezTo>
                    <a:pt x="189" y="222"/>
                    <a:pt x="63" y="442"/>
                    <a:pt x="0" y="663"/>
                  </a:cubicBezTo>
                  <a:lnTo>
                    <a:pt x="3025" y="3687"/>
                  </a:lnTo>
                  <a:cubicBezTo>
                    <a:pt x="3245" y="3624"/>
                    <a:pt x="3498" y="3498"/>
                    <a:pt x="3687" y="3372"/>
                  </a:cubicBezTo>
                  <a:lnTo>
                    <a:pt x="3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9" name="Google Shape;409;p36">
            <a:extLst>
              <a:ext uri="{FF2B5EF4-FFF2-40B4-BE49-F238E27FC236}">
                <a16:creationId xmlns:a16="http://schemas.microsoft.com/office/drawing/2014/main" id="{DD294247-D0D1-3743-B0A3-ACE38A5CB852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882800" y="744001"/>
            <a:ext cx="169200" cy="260105"/>
          </a:xfrm>
          <a:custGeom>
            <a:avLst/>
            <a:gdLst/>
            <a:ahLst/>
            <a:cxnLst/>
            <a:rect l="l" t="t" r="r" b="b"/>
            <a:pathLst>
              <a:path w="9970" h="11493" extrusionOk="0">
                <a:moveTo>
                  <a:pt x="9969" y="1"/>
                </a:moveTo>
                <a:lnTo>
                  <a:pt x="1" y="5747"/>
                </a:lnTo>
                <a:lnTo>
                  <a:pt x="9969" y="11493"/>
                </a:lnTo>
                <a:lnTo>
                  <a:pt x="9969" y="1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6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FDBD-3D36-4C6D-B862-B4A9BC65299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7D90-AF21-4B54-8D20-25A9E963E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47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FDBD-3D36-4C6D-B862-B4A9BC65299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7D90-AF21-4B54-8D20-25A9E963E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3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FDBD-3D36-4C6D-B862-B4A9BC65299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7D90-AF21-4B54-8D20-25A9E963E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89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FDBD-3D36-4C6D-B862-B4A9BC65299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7D90-AF21-4B54-8D20-25A9E963E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4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FDBD-3D36-4C6D-B862-B4A9BC65299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7D90-AF21-4B54-8D20-25A9E963E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5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FDBD-3D36-4C6D-B862-B4A9BC65299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7D90-AF21-4B54-8D20-25A9E963E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38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FDBD-3D36-4C6D-B862-B4A9BC65299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7D90-AF21-4B54-8D20-25A9E963E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58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FDBD-3D36-4C6D-B862-B4A9BC65299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7D90-AF21-4B54-8D20-25A9E963E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0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BFDBD-3D36-4C6D-B862-B4A9BC65299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57D90-AF21-4B54-8D20-25A9E963E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32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sc.uk/e67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bject, honeycomb, honey&#10;&#10;Description automatically generated">
            <a:extLst>
              <a:ext uri="{FF2B5EF4-FFF2-40B4-BE49-F238E27FC236}">
                <a16:creationId xmlns:a16="http://schemas.microsoft.com/office/drawing/2014/main" id="{96BA298C-8A75-456B-BBB4-008F55DD1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2" b="38871"/>
          <a:stretch/>
        </p:blipFill>
        <p:spPr>
          <a:xfrm>
            <a:off x="3653639" y="938884"/>
            <a:ext cx="5153223" cy="4516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0F75B-570A-4507-B89A-A122373C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29" y="2618841"/>
            <a:ext cx="6804738" cy="1325563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/>
            </a:r>
            <a:br>
              <a:rPr lang="en-GB" sz="3600" dirty="0"/>
            </a:br>
            <a:r>
              <a:rPr lang="en-GB" sz="3600" b="1" dirty="0"/>
              <a:t>Service Assurance Working Group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25D2D8-0483-4C77-A80D-29D0CF94139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39987" y="4187884"/>
            <a:ext cx="6739812" cy="91122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2000" dirty="0"/>
              <a:t>Developing ways to assure safety-related services</a:t>
            </a:r>
          </a:p>
          <a:p>
            <a:pPr marL="0" indent="0" algn="l">
              <a:buNone/>
            </a:pPr>
            <a:r>
              <a:rPr lang="en-GB" sz="2000" dirty="0"/>
              <a:t>Since March 2017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2EAF77-EFC7-43ED-B9FA-F1CC19898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29" y="991766"/>
            <a:ext cx="2557859" cy="85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8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outdoor, nature&#10;&#10;Description automatically generated">
            <a:extLst>
              <a:ext uri="{FF2B5EF4-FFF2-40B4-BE49-F238E27FC236}">
                <a16:creationId xmlns:a16="http://schemas.microsoft.com/office/drawing/2014/main" id="{CF3ECA86-4074-4A52-A0BD-42CDBACADD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82" r="-3" b="10456"/>
          <a:stretch/>
        </p:blipFill>
        <p:spPr>
          <a:xfrm>
            <a:off x="4444680" y="10"/>
            <a:ext cx="469931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13" name="Picture 12" descr="A picture containing person, holding&#10;&#10;Description automatically generated">
            <a:extLst>
              <a:ext uri="{FF2B5EF4-FFF2-40B4-BE49-F238E27FC236}">
                <a16:creationId xmlns:a16="http://schemas.microsoft.com/office/drawing/2014/main" id="{712B627F-DAE0-4252-8A19-2F74F7A3F8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27" r="3" b="23658"/>
          <a:stretch/>
        </p:blipFill>
        <p:spPr>
          <a:xfrm>
            <a:off x="5241306" y="2286000"/>
            <a:ext cx="3902692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8" name="Picture 7" descr="A store inside of a building&#10;&#10;Description automatically generated">
            <a:extLst>
              <a:ext uri="{FF2B5EF4-FFF2-40B4-BE49-F238E27FC236}">
                <a16:creationId xmlns:a16="http://schemas.microsoft.com/office/drawing/2014/main" id="{76C15E95-A024-4B35-BCBC-E6334A6101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1" r="4" b="11364"/>
          <a:stretch/>
        </p:blipFill>
        <p:spPr>
          <a:xfrm>
            <a:off x="6035713" y="4572000"/>
            <a:ext cx="3108287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70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2652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0F86758B-3106-4324-A03D-67715F7F1A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26998" cy="6858000"/>
          </a:xfrm>
          <a:custGeom>
            <a:avLst/>
            <a:gdLst>
              <a:gd name="connsiteX0" fmla="*/ 0 w 9102664"/>
              <a:gd name="connsiteY0" fmla="*/ 0 h 6858000"/>
              <a:gd name="connsiteX1" fmla="*/ 5926510 w 9102664"/>
              <a:gd name="connsiteY1" fmla="*/ 0 h 6858000"/>
              <a:gd name="connsiteX2" fmla="*/ 9102664 w 9102664"/>
              <a:gd name="connsiteY2" fmla="*/ 6858000 h 6858000"/>
              <a:gd name="connsiteX3" fmla="*/ 0 w 91026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664" h="685800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16F7D-31D4-4A3D-8215-DD993014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81603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0000"/>
                </a:solidFill>
              </a:rPr>
              <a:t>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F3885-FE14-455C-953C-94C6BE8DB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1249"/>
            <a:ext cx="4465864" cy="4155713"/>
          </a:xfrm>
        </p:spPr>
        <p:txBody>
          <a:bodyPr>
            <a:normAutofit/>
          </a:bodyPr>
          <a:lstStyle/>
          <a:p>
            <a:pPr>
              <a:buClr>
                <a:srgbClr val="FFAA13"/>
              </a:buClr>
            </a:pPr>
            <a:r>
              <a:rPr lang="en-GB" sz="2400" dirty="0">
                <a:solidFill>
                  <a:srgbClr val="000000"/>
                </a:solidFill>
              </a:rPr>
              <a:t>Safety-related systems are </a:t>
            </a:r>
          </a:p>
          <a:p>
            <a:pPr lvl="1">
              <a:buClr>
                <a:srgbClr val="FFAA13"/>
              </a:buClr>
              <a:buFont typeface="Calibri" panose="020F0502020204030204" pitchFamily="34" charset="0"/>
              <a:buChar char="‐"/>
            </a:pPr>
            <a:r>
              <a:rPr lang="en-GB" dirty="0">
                <a:solidFill>
                  <a:srgbClr val="000000"/>
                </a:solidFill>
              </a:rPr>
              <a:t>built, installed, commissioned, operated, maintained and disposed of</a:t>
            </a:r>
          </a:p>
          <a:p>
            <a:pPr lvl="1">
              <a:buClr>
                <a:srgbClr val="FFAA13"/>
              </a:buClr>
              <a:buFont typeface="Calibri" panose="020F0502020204030204" pitchFamily="34" charset="0"/>
              <a:buChar char="‐"/>
            </a:pPr>
            <a:r>
              <a:rPr lang="en-GB" dirty="0">
                <a:solidFill>
                  <a:srgbClr val="000000"/>
                </a:solidFill>
              </a:rPr>
              <a:t>in a service context</a:t>
            </a:r>
          </a:p>
          <a:p>
            <a:pPr>
              <a:buClr>
                <a:srgbClr val="FFAA13"/>
              </a:buClr>
            </a:pPr>
            <a:r>
              <a:rPr lang="en-GB" sz="2400" dirty="0">
                <a:solidFill>
                  <a:srgbClr val="000000"/>
                </a:solidFill>
              </a:rPr>
              <a:t>Services rely on collaborative working of</a:t>
            </a:r>
          </a:p>
          <a:p>
            <a:pPr lvl="1">
              <a:buClr>
                <a:srgbClr val="FFAA13"/>
              </a:buClr>
              <a:buFont typeface="Calibri" panose="020F0502020204030204" pitchFamily="34" charset="0"/>
              <a:buChar char="‐"/>
            </a:pPr>
            <a:r>
              <a:rPr lang="en-GB" dirty="0">
                <a:solidFill>
                  <a:srgbClr val="000000"/>
                </a:solidFill>
              </a:rPr>
              <a:t>systems</a:t>
            </a:r>
          </a:p>
          <a:p>
            <a:pPr lvl="1">
              <a:buClr>
                <a:srgbClr val="FFAA13"/>
              </a:buClr>
              <a:buFont typeface="Calibri" panose="020F0502020204030204" pitchFamily="34" charset="0"/>
              <a:buChar char="‐"/>
            </a:pPr>
            <a:r>
              <a:rPr lang="en-GB" dirty="0">
                <a:solidFill>
                  <a:srgbClr val="000000"/>
                </a:solidFill>
              </a:rPr>
              <a:t>organisations</a:t>
            </a:r>
          </a:p>
          <a:p>
            <a:pPr lvl="1">
              <a:buClr>
                <a:srgbClr val="FFAA13"/>
              </a:buClr>
              <a:buFont typeface="Calibri" panose="020F0502020204030204" pitchFamily="34" charset="0"/>
              <a:buChar char="‐"/>
            </a:pPr>
            <a:r>
              <a:rPr lang="en-GB" dirty="0">
                <a:solidFill>
                  <a:srgbClr val="000000"/>
                </a:solidFill>
              </a:rPr>
              <a:t>people &amp; processes </a:t>
            </a:r>
          </a:p>
        </p:txBody>
      </p:sp>
    </p:spTree>
    <p:extLst>
      <p:ext uri="{BB962C8B-B14F-4D97-AF65-F5344CB8AC3E}">
        <p14:creationId xmlns:p14="http://schemas.microsoft.com/office/powerpoint/2010/main" val="3501631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yellow car parked on a city street&#10;&#10;Description generated with very high confidence">
            <a:extLst>
              <a:ext uri="{FF2B5EF4-FFF2-40B4-BE49-F238E27FC236}">
                <a16:creationId xmlns:a16="http://schemas.microsoft.com/office/drawing/2014/main" id="{820F655A-E7CB-45C5-8397-F6ABA8875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r="-3" b="20691"/>
          <a:stretch/>
        </p:blipFill>
        <p:spPr>
          <a:xfrm>
            <a:off x="4444680" y="10"/>
            <a:ext cx="469931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5" name="Picture 4" descr="A group of people looking at the ocean&#10;&#10;Description generated with very high confidence">
            <a:extLst>
              <a:ext uri="{FF2B5EF4-FFF2-40B4-BE49-F238E27FC236}">
                <a16:creationId xmlns:a16="http://schemas.microsoft.com/office/drawing/2014/main" id="{7DEBE1CD-6B1B-4621-91BA-45CFB09CC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" r="3" b="3"/>
          <a:stretch/>
        </p:blipFill>
        <p:spPr>
          <a:xfrm>
            <a:off x="5241306" y="2286000"/>
            <a:ext cx="3902692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C0189D-590E-4C86-A0B2-04BA9CAAAE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68" r="-2" b="17486"/>
          <a:stretch/>
        </p:blipFill>
        <p:spPr>
          <a:xfrm>
            <a:off x="6035713" y="4572000"/>
            <a:ext cx="3108287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30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2652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86758B-3106-4324-A03D-67715F7F1A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26998" cy="6858000"/>
          </a:xfrm>
          <a:custGeom>
            <a:avLst/>
            <a:gdLst>
              <a:gd name="connsiteX0" fmla="*/ 0 w 9102664"/>
              <a:gd name="connsiteY0" fmla="*/ 0 h 6858000"/>
              <a:gd name="connsiteX1" fmla="*/ 5926510 w 9102664"/>
              <a:gd name="connsiteY1" fmla="*/ 0 h 6858000"/>
              <a:gd name="connsiteX2" fmla="*/ 9102664 w 9102664"/>
              <a:gd name="connsiteY2" fmla="*/ 6858000 h 6858000"/>
              <a:gd name="connsiteX3" fmla="*/ 0 w 91026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664" h="685800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1E5D6-633E-4D2B-8C49-EAE193A2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816030" cy="1325563"/>
          </a:xfrm>
        </p:spPr>
        <p:txBody>
          <a:bodyPr>
            <a:normAutofit/>
          </a:bodyPr>
          <a:lstStyle/>
          <a:p>
            <a:r>
              <a:rPr lang="en-GB" sz="3500" b="1" dirty="0">
                <a:solidFill>
                  <a:srgbClr val="000000"/>
                </a:solidFill>
              </a:rPr>
              <a:t>Service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854A7-0F68-4132-85C8-41C405325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1249"/>
            <a:ext cx="4913734" cy="4471626"/>
          </a:xfrm>
        </p:spPr>
        <p:txBody>
          <a:bodyPr>
            <a:normAutofit/>
          </a:bodyPr>
          <a:lstStyle/>
          <a:p>
            <a:pPr>
              <a:buClr>
                <a:srgbClr val="FFAA13"/>
              </a:buClr>
            </a:pPr>
            <a:r>
              <a:rPr lang="en-GB" sz="2600" dirty="0">
                <a:solidFill>
                  <a:srgbClr val="000000"/>
                </a:solidFill>
              </a:rPr>
              <a:t>Safety of a system can be compromised by poor service provision</a:t>
            </a:r>
          </a:p>
          <a:p>
            <a:pPr>
              <a:buClr>
                <a:srgbClr val="FFAA13"/>
              </a:buClr>
            </a:pPr>
            <a:r>
              <a:rPr lang="en-GB" sz="2600" dirty="0">
                <a:solidFill>
                  <a:srgbClr val="000000"/>
                </a:solidFill>
              </a:rPr>
              <a:t>A service-based approach aims to identify and manage issues that lead to poor service provision </a:t>
            </a:r>
          </a:p>
          <a:p>
            <a:pPr lvl="1">
              <a:buClr>
                <a:srgbClr val="FFAA13"/>
              </a:buClr>
              <a:buFont typeface="Calibri" panose="020F0502020204030204" pitchFamily="34" charset="0"/>
              <a:buChar char="‐"/>
            </a:pPr>
            <a:r>
              <a:rPr lang="en-GB" sz="2600" dirty="0">
                <a:solidFill>
                  <a:srgbClr val="000000"/>
                </a:solidFill>
              </a:rPr>
              <a:t>Enterprise risks and opportunities</a:t>
            </a:r>
          </a:p>
          <a:p>
            <a:pPr lvl="1">
              <a:buClr>
                <a:srgbClr val="FFAA13"/>
              </a:buClr>
              <a:buFont typeface="Calibri" panose="020F0502020204030204" pitchFamily="34" charset="0"/>
              <a:buChar char="‐"/>
            </a:pPr>
            <a:r>
              <a:rPr lang="en-GB" sz="2600" dirty="0">
                <a:solidFill>
                  <a:srgbClr val="000000"/>
                </a:solidFill>
              </a:rPr>
              <a:t>Inter-organisational and supply chain issues </a:t>
            </a:r>
          </a:p>
          <a:p>
            <a:pPr lvl="1">
              <a:buClr>
                <a:srgbClr val="FFAA13"/>
              </a:buClr>
              <a:buFont typeface="Calibri" panose="020F0502020204030204" pitchFamily="34" charset="0"/>
              <a:buChar char="‐"/>
            </a:pPr>
            <a:r>
              <a:rPr lang="en-GB" sz="2600" dirty="0">
                <a:solidFill>
                  <a:srgbClr val="000000"/>
                </a:solidFill>
              </a:rPr>
              <a:t>Emergent service behaviours</a:t>
            </a:r>
          </a:p>
          <a:p>
            <a:endParaRPr lang="en-GB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6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B759F-4C43-4DCA-8B3D-2298D489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SAWG Aims &amp; Achievements</a:t>
            </a:r>
          </a:p>
        </p:txBody>
      </p:sp>
      <p:sp>
        <p:nvSpPr>
          <p:cNvPr id="4" name="Google Shape;179;p34">
            <a:extLst>
              <a:ext uri="{FF2B5EF4-FFF2-40B4-BE49-F238E27FC236}">
                <a16:creationId xmlns:a16="http://schemas.microsoft.com/office/drawing/2014/main" id="{F11FE0ED-C119-45B2-AA82-06C8D5959E5A}"/>
              </a:ext>
            </a:extLst>
          </p:cNvPr>
          <p:cNvSpPr/>
          <p:nvPr/>
        </p:nvSpPr>
        <p:spPr>
          <a:xfrm>
            <a:off x="7066640" y="1893350"/>
            <a:ext cx="1678220" cy="1452784"/>
          </a:xfrm>
          <a:custGeom>
            <a:avLst/>
            <a:gdLst/>
            <a:ahLst/>
            <a:cxnLst/>
            <a:rect l="l" t="t" r="r" b="b"/>
            <a:pathLst>
              <a:path w="57780" h="50027" extrusionOk="0">
                <a:moveTo>
                  <a:pt x="14452" y="0"/>
                </a:moveTo>
                <a:lnTo>
                  <a:pt x="0" y="25013"/>
                </a:lnTo>
                <a:lnTo>
                  <a:pt x="14452" y="50027"/>
                </a:lnTo>
                <a:lnTo>
                  <a:pt x="43328" y="50027"/>
                </a:lnTo>
                <a:lnTo>
                  <a:pt x="57780" y="25013"/>
                </a:lnTo>
                <a:lnTo>
                  <a:pt x="43328" y="0"/>
                </a:lnTo>
                <a:close/>
              </a:path>
            </a:pathLst>
          </a:custGeom>
          <a:solidFill>
            <a:srgbClr val="FFAA13">
              <a:alpha val="0"/>
            </a:srgbClr>
          </a:solidFill>
          <a:ln w="63500" cap="flat" cmpd="sng">
            <a:solidFill>
              <a:srgbClr val="FFAA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Numbers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36 Members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20 Meetings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0F1D7E-8BDD-4885-832E-DABAA865BE12}"/>
              </a:ext>
            </a:extLst>
          </p:cNvPr>
          <p:cNvSpPr txBox="1">
            <a:spLocks/>
          </p:cNvSpPr>
          <p:nvPr/>
        </p:nvSpPr>
        <p:spPr>
          <a:xfrm>
            <a:off x="4607857" y="1771733"/>
            <a:ext cx="3333750" cy="267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B82C7FD5-8B33-4731-AACF-A8980AE8E753}"/>
              </a:ext>
            </a:extLst>
          </p:cNvPr>
          <p:cNvSpPr/>
          <p:nvPr/>
        </p:nvSpPr>
        <p:spPr>
          <a:xfrm>
            <a:off x="121477" y="1490086"/>
            <a:ext cx="3912637" cy="3318495"/>
          </a:xfrm>
          <a:prstGeom prst="hexagon">
            <a:avLst/>
          </a:prstGeom>
          <a:solidFill>
            <a:srgbClr val="FFAA13"/>
          </a:solidFill>
          <a:ln>
            <a:solidFill>
              <a:srgbClr val="FFA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Objectives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Produce clear and practical guidance on how services should be managed in a safety related context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Reflect emerging best practice</a:t>
            </a:r>
          </a:p>
          <a:p>
            <a:pPr algn="ctr"/>
            <a:endParaRPr lang="en-GB" sz="2000" dirty="0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BDDC6D1B-4A2A-425D-AD4F-0BDD880AF430}"/>
              </a:ext>
            </a:extLst>
          </p:cNvPr>
          <p:cNvSpPr/>
          <p:nvPr/>
        </p:nvSpPr>
        <p:spPr>
          <a:xfrm>
            <a:off x="3811584" y="3427178"/>
            <a:ext cx="3912637" cy="3318495"/>
          </a:xfrm>
          <a:prstGeom prst="hexagon">
            <a:avLst/>
          </a:prstGeom>
          <a:solidFill>
            <a:srgbClr val="FFAA13">
              <a:alpha val="50000"/>
            </a:srgbClr>
          </a:solidFill>
          <a:ln w="63500">
            <a:solidFill>
              <a:srgbClr val="FFA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Progress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Service Assurance Guidance v1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Papers presented at SSS’18, 19 &amp; 20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Assessment of accident scenarios </a:t>
            </a:r>
          </a:p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4923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6C4DF-B7C0-4AA5-A241-ED97A9935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23" y="1548882"/>
            <a:ext cx="3785738" cy="4841917"/>
          </a:xfrm>
        </p:spPr>
        <p:txBody>
          <a:bodyPr>
            <a:normAutofit fontScale="85000" lnSpcReduction="10000"/>
          </a:bodyPr>
          <a:lstStyle/>
          <a:p>
            <a:pPr lvl="0">
              <a:buClr>
                <a:srgbClr val="FFAA13"/>
              </a:buClr>
            </a:pPr>
            <a:r>
              <a:rPr lang="en-GB" dirty="0"/>
              <a:t>Introduction</a:t>
            </a:r>
          </a:p>
          <a:p>
            <a:pPr lvl="0">
              <a:buClr>
                <a:srgbClr val="FFAA13"/>
              </a:buClr>
            </a:pPr>
            <a:r>
              <a:rPr lang="en-GB" dirty="0"/>
              <a:t>Assurance of Services </a:t>
            </a:r>
          </a:p>
          <a:p>
            <a:pPr lvl="0">
              <a:buClr>
                <a:srgbClr val="FFAA13"/>
              </a:buClr>
            </a:pPr>
            <a:r>
              <a:rPr lang="en-GB" dirty="0"/>
              <a:t>Principles and Objectives</a:t>
            </a:r>
          </a:p>
          <a:p>
            <a:pPr lvl="0">
              <a:buClr>
                <a:srgbClr val="FFAA13"/>
              </a:buClr>
            </a:pPr>
            <a:r>
              <a:rPr lang="en-GB" dirty="0"/>
              <a:t>Levels of Service Assurance</a:t>
            </a:r>
          </a:p>
          <a:p>
            <a:pPr lvl="0">
              <a:buClr>
                <a:srgbClr val="FFAA13"/>
              </a:buClr>
            </a:pPr>
            <a:r>
              <a:rPr lang="en-GB" dirty="0"/>
              <a:t>Managing Justifications and Evidence</a:t>
            </a:r>
          </a:p>
          <a:p>
            <a:pPr lvl="0">
              <a:buClr>
                <a:srgbClr val="FFAA13"/>
              </a:buClr>
            </a:pPr>
            <a:r>
              <a:rPr lang="en-GB" dirty="0"/>
              <a:t>Analysis Techniques</a:t>
            </a:r>
          </a:p>
          <a:p>
            <a:pPr lvl="0">
              <a:buClr>
                <a:srgbClr val="FFAA13"/>
              </a:buClr>
            </a:pPr>
            <a:r>
              <a:rPr lang="en-GB" dirty="0"/>
              <a:t>Service collapse, contingency and recovery</a:t>
            </a:r>
          </a:p>
          <a:p>
            <a:pPr lvl="0">
              <a:buClr>
                <a:srgbClr val="FFAA13"/>
              </a:buClr>
            </a:pPr>
            <a:r>
              <a:rPr lang="en-GB" dirty="0"/>
              <a:t>Real world examples of significant service failures</a:t>
            </a:r>
          </a:p>
          <a:p>
            <a:pPr lvl="0">
              <a:buClr>
                <a:srgbClr val="FFAA13"/>
              </a:buClr>
            </a:pPr>
            <a:r>
              <a:rPr lang="en-GB" dirty="0"/>
              <a:t>Further work</a:t>
            </a:r>
          </a:p>
          <a:p>
            <a:endParaRPr lang="en-GB" dirty="0"/>
          </a:p>
        </p:txBody>
      </p:sp>
      <p:pic>
        <p:nvPicPr>
          <p:cNvPr id="7" name="Picture 6" descr="A picture containing honeycomb, object, honey, food&#10;&#10;Description automatically generated">
            <a:extLst>
              <a:ext uri="{FF2B5EF4-FFF2-40B4-BE49-F238E27FC236}">
                <a16:creationId xmlns:a16="http://schemas.microsoft.com/office/drawing/2014/main" id="{1C1F02C6-A250-43C9-9330-96A0EEC290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2067"/>
            <a:ext cx="4339706" cy="61338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97706-4B50-4636-8CBD-F256EDDF6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52" y="362067"/>
            <a:ext cx="4070811" cy="1043745"/>
          </a:xfrm>
        </p:spPr>
        <p:txBody>
          <a:bodyPr anchor="b">
            <a:normAutofit/>
          </a:bodyPr>
          <a:lstStyle/>
          <a:p>
            <a:r>
              <a:rPr lang="en-GB" sz="3600" b="1" dirty="0"/>
              <a:t>Guidance Document</a:t>
            </a:r>
          </a:p>
        </p:txBody>
      </p:sp>
    </p:spTree>
    <p:extLst>
      <p:ext uri="{BB962C8B-B14F-4D97-AF65-F5344CB8AC3E}">
        <p14:creationId xmlns:p14="http://schemas.microsoft.com/office/powerpoint/2010/main" val="411430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4714CF-FE60-4616-AD6F-72C511512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Aims for 2020/21</a:t>
            </a:r>
          </a:p>
        </p:txBody>
      </p:sp>
      <p:sp>
        <p:nvSpPr>
          <p:cNvPr id="1256" name="Google Shape;1256;p5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fld id="{00000000-1234-1234-1234-123412341234}" type="slidenum">
              <a:rPr lang="es"/>
              <a:pPr algn="l"/>
              <a:t>6</a:t>
            </a:fld>
            <a:endParaRPr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D776F0-CD39-4A11-9D93-2F28813F283F}"/>
              </a:ext>
            </a:extLst>
          </p:cNvPr>
          <p:cNvSpPr txBox="1">
            <a:spLocks/>
          </p:cNvSpPr>
          <p:nvPr/>
        </p:nvSpPr>
        <p:spPr>
          <a:xfrm>
            <a:off x="560204" y="1994458"/>
            <a:ext cx="3333750" cy="267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A6302DB8-D009-43DF-9574-1C7631B67D17}"/>
              </a:ext>
            </a:extLst>
          </p:cNvPr>
          <p:cNvSpPr/>
          <p:nvPr/>
        </p:nvSpPr>
        <p:spPr>
          <a:xfrm>
            <a:off x="1642188" y="1483567"/>
            <a:ext cx="5181599" cy="4282751"/>
          </a:xfrm>
          <a:prstGeom prst="hexagon">
            <a:avLst/>
          </a:prstGeom>
          <a:solidFill>
            <a:srgbClr val="FFAA13"/>
          </a:solidFill>
          <a:ln>
            <a:solidFill>
              <a:srgbClr val="FFA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chemeClr val="tx1"/>
                </a:solidFill>
              </a:rPr>
              <a:t>Guidance material v2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chemeClr val="tx1"/>
                </a:solidFill>
              </a:rPr>
              <a:t>Application and refinement of methodology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chemeClr val="tx1"/>
                </a:solidFill>
              </a:rPr>
              <a:t>Worked examples for guidance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chemeClr val="tx1"/>
                </a:solidFill>
              </a:rPr>
              <a:t>Exploring ties with Security methodology for SOAs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chemeClr val="tx1"/>
                </a:solidFill>
              </a:rPr>
              <a:t>Interfacing with Enterprise Risk Assessment </a:t>
            </a:r>
          </a:p>
        </p:txBody>
      </p:sp>
      <p:sp>
        <p:nvSpPr>
          <p:cNvPr id="26" name="Google Shape;179;p34">
            <a:extLst>
              <a:ext uri="{FF2B5EF4-FFF2-40B4-BE49-F238E27FC236}">
                <a16:creationId xmlns:a16="http://schemas.microsoft.com/office/drawing/2014/main" id="{B3D0B0BC-FCC7-4A96-A4C8-56C7EEF99D49}"/>
              </a:ext>
            </a:extLst>
          </p:cNvPr>
          <p:cNvSpPr/>
          <p:nvPr/>
        </p:nvSpPr>
        <p:spPr>
          <a:xfrm>
            <a:off x="6823787" y="4866780"/>
            <a:ext cx="1878423" cy="1626094"/>
          </a:xfrm>
          <a:custGeom>
            <a:avLst/>
            <a:gdLst/>
            <a:ahLst/>
            <a:cxnLst/>
            <a:rect l="l" t="t" r="r" b="b"/>
            <a:pathLst>
              <a:path w="57780" h="50027" extrusionOk="0">
                <a:moveTo>
                  <a:pt x="14452" y="0"/>
                </a:moveTo>
                <a:lnTo>
                  <a:pt x="0" y="25013"/>
                </a:lnTo>
                <a:lnTo>
                  <a:pt x="14452" y="50027"/>
                </a:lnTo>
                <a:lnTo>
                  <a:pt x="43328" y="50027"/>
                </a:lnTo>
                <a:lnTo>
                  <a:pt x="57780" y="25013"/>
                </a:lnTo>
                <a:lnTo>
                  <a:pt x="43328" y="0"/>
                </a:lnTo>
                <a:close/>
              </a:path>
            </a:pathLst>
          </a:custGeom>
          <a:solidFill>
            <a:srgbClr val="FFAA13">
              <a:alpha val="0"/>
            </a:srgbClr>
          </a:solidFill>
          <a:ln w="63500" cap="flat" cmpd="sng">
            <a:solidFill>
              <a:srgbClr val="FFAA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Numbers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Active Members UP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Meetings</a:t>
            </a:r>
            <a:r>
              <a:rPr lang="en-GB" sz="1600" kern="0" dirty="0">
                <a:latin typeface="Arial"/>
                <a:cs typeface="Arial"/>
                <a:sym typeface="Arial"/>
              </a:rPr>
              <a:t> UP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68C85E-F8BD-4F34-A54D-3B6508327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8" t="29115" r="27757" b="4572"/>
          <a:stretch/>
        </p:blipFill>
        <p:spPr>
          <a:xfrm>
            <a:off x="-933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Hexagon 16">
            <a:extLst>
              <a:ext uri="{FF2B5EF4-FFF2-40B4-BE49-F238E27FC236}">
                <a16:creationId xmlns:a16="http://schemas.microsoft.com/office/drawing/2014/main" id="{9C35E39C-E294-4B5B-88AD-777A8A8FE0A2}"/>
              </a:ext>
            </a:extLst>
          </p:cNvPr>
          <p:cNvSpPr/>
          <p:nvPr/>
        </p:nvSpPr>
        <p:spPr>
          <a:xfrm>
            <a:off x="-519246" y="4169322"/>
            <a:ext cx="3912637" cy="3318495"/>
          </a:xfrm>
          <a:prstGeom prst="hexagon">
            <a:avLst/>
          </a:prstGeom>
          <a:solidFill>
            <a:srgbClr val="FFAA13">
              <a:alpha val="92000"/>
            </a:srgbClr>
          </a:solidFill>
          <a:ln>
            <a:solidFill>
              <a:srgbClr val="FFA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Next Meeting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London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24 March 2020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TBC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https://scsc.uk/e674</a:t>
            </a:r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DA8942BD-423C-448A-B5ED-9173EEF9E207}"/>
              </a:ext>
            </a:extLst>
          </p:cNvPr>
          <p:cNvSpPr/>
          <p:nvPr/>
        </p:nvSpPr>
        <p:spPr>
          <a:xfrm>
            <a:off x="165000" y="188353"/>
            <a:ext cx="2937430" cy="2410224"/>
          </a:xfrm>
          <a:prstGeom prst="hexagon">
            <a:avLst/>
          </a:prstGeom>
          <a:noFill/>
          <a:ln w="92075">
            <a:solidFill>
              <a:srgbClr val="FFA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Contact</a:t>
            </a:r>
          </a:p>
          <a:p>
            <a:pPr algn="ctr"/>
            <a:r>
              <a:rPr lang="en-GB" sz="2000" dirty="0" err="1">
                <a:solidFill>
                  <a:schemeClr val="bg1"/>
                </a:solidFill>
              </a:rPr>
              <a:t>mike.parsons</a:t>
            </a:r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@scsc.uk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SAWG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https://scsc.uk/gs</a:t>
            </a:r>
          </a:p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09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301</Words>
  <Application>Microsoft Office PowerPoint</Application>
  <PresentationFormat>On-screen Show (4:3)</PresentationFormat>
  <Paragraphs>103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Arvo</vt:lpstr>
      <vt:lpstr>Bodoni</vt:lpstr>
      <vt:lpstr>Cabin</vt:lpstr>
      <vt:lpstr>Calibri</vt:lpstr>
      <vt:lpstr>Calibri Light</vt:lpstr>
      <vt:lpstr>Wingdings</vt:lpstr>
      <vt:lpstr>Office Theme</vt:lpstr>
      <vt:lpstr> Service Assurance Working Group</vt:lpstr>
      <vt:lpstr>Services</vt:lpstr>
      <vt:lpstr>Service Assurance</vt:lpstr>
      <vt:lpstr>SAWG Aims &amp; Achievements</vt:lpstr>
      <vt:lpstr>Guidance Document</vt:lpstr>
      <vt:lpstr>Aims for 2020/21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Assurance Working Group</dc:title>
  <dc:creator>Alan Simpson</dc:creator>
  <cp:lastModifiedBy>Parsons, Michael S</cp:lastModifiedBy>
  <cp:revision>3</cp:revision>
  <dcterms:created xsi:type="dcterms:W3CDTF">2020-02-06T15:35:43Z</dcterms:created>
  <dcterms:modified xsi:type="dcterms:W3CDTF">2020-02-11T14:01:18Z</dcterms:modified>
</cp:coreProperties>
</file>